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6"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84" autoAdjust="0"/>
  </p:normalViewPr>
  <p:slideViewPr>
    <p:cSldViewPr snapToGrid="0">
      <p:cViewPr varScale="1">
        <p:scale>
          <a:sx n="87" d="100"/>
          <a:sy n="87"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5030-F819-40C6-805F-BAB6584DE870}" type="datetimeFigureOut">
              <a:rPr lang="en-GB" smtClean="0"/>
              <a:t>09/12/2016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05308-B298-496A-9B9A-0DD9E3998465}" type="slidenum">
              <a:rPr lang="en-GB" smtClean="0"/>
              <a:t>‹#›</a:t>
            </a:fld>
            <a:endParaRPr lang="en-GB"/>
          </a:p>
        </p:txBody>
      </p:sp>
    </p:spTree>
    <p:extLst>
      <p:ext uri="{BB962C8B-B14F-4D97-AF65-F5344CB8AC3E}">
        <p14:creationId xmlns:p14="http://schemas.microsoft.com/office/powerpoint/2010/main" val="141356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dirty="0"/>
              <a:t>Šajā</a:t>
            </a:r>
            <a:r>
              <a:rPr lang="lv-LV" baseline="0" dirty="0"/>
              <a:t> prezentācijā būs nepieciešams:</a:t>
            </a:r>
          </a:p>
          <a:p>
            <a:pPr marL="171450" indent="-171450">
              <a:buFont typeface="Arial" panose="020B0604020202020204" pitchFamily="34" charset="0"/>
              <a:buChar char="•"/>
            </a:pPr>
            <a:r>
              <a:rPr lang="lv-LV" baseline="0" dirty="0"/>
              <a:t>balta papīra lapas( vismaz 3);</a:t>
            </a:r>
          </a:p>
          <a:p>
            <a:pPr marL="171450" indent="-171450">
              <a:buFont typeface="Arial" panose="020B0604020202020204" pitchFamily="34" charset="0"/>
              <a:buChar char="•"/>
            </a:pPr>
            <a:r>
              <a:rPr lang="lv-LV" baseline="0" dirty="0"/>
              <a:t>zīmuļi, krītiņi (jebkas, ar ko var zīmēt, krāsot, izpausties);</a:t>
            </a:r>
          </a:p>
          <a:p>
            <a:pPr marL="171450" indent="-171450">
              <a:buFont typeface="Arial" panose="020B0604020202020204" pitchFamily="34" charset="0"/>
              <a:buChar char="•"/>
            </a:pPr>
            <a:r>
              <a:rPr lang="lv-LV" baseline="0" dirty="0"/>
              <a:t>Līme;</a:t>
            </a:r>
          </a:p>
          <a:p>
            <a:pPr marL="171450" indent="-171450">
              <a:buFont typeface="Arial" panose="020B0604020202020204" pitchFamily="34" charset="0"/>
              <a:buChar char="•"/>
            </a:pPr>
            <a:r>
              <a:rPr lang="lv-LV" dirty="0"/>
              <a:t>Šķēres;</a:t>
            </a:r>
          </a:p>
        </p:txBody>
      </p:sp>
      <p:sp>
        <p:nvSpPr>
          <p:cNvPr id="4" name="Slide Number Placeholder 3"/>
          <p:cNvSpPr>
            <a:spLocks noGrp="1"/>
          </p:cNvSpPr>
          <p:nvPr>
            <p:ph type="sldNum" sz="quarter" idx="10"/>
          </p:nvPr>
        </p:nvSpPr>
        <p:spPr/>
        <p:txBody>
          <a:bodyPr/>
          <a:lstStyle/>
          <a:p>
            <a:fld id="{42E05308-B298-496A-9B9A-0DD9E3998465}" type="slidenum">
              <a:rPr lang="en-GB" smtClean="0"/>
              <a:t>1</a:t>
            </a:fld>
            <a:endParaRPr lang="en-GB"/>
          </a:p>
        </p:txBody>
      </p:sp>
    </p:spTree>
    <p:extLst>
      <p:ext uri="{BB962C8B-B14F-4D97-AF65-F5344CB8AC3E}">
        <p14:creationId xmlns:p14="http://schemas.microsoft.com/office/powerpoint/2010/main" val="391718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E05308-B298-496A-9B9A-0DD9E3998465}" type="slidenum">
              <a:rPr lang="en-GB" smtClean="0"/>
              <a:t>5</a:t>
            </a:fld>
            <a:endParaRPr lang="en-GB"/>
          </a:p>
        </p:txBody>
      </p:sp>
    </p:spTree>
    <p:extLst>
      <p:ext uri="{BB962C8B-B14F-4D97-AF65-F5344CB8AC3E}">
        <p14:creationId xmlns:p14="http://schemas.microsoft.com/office/powerpoint/2010/main" val="236545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E05308-B298-496A-9B9A-0DD9E3998465}" type="slidenum">
              <a:rPr lang="en-GB" smtClean="0"/>
              <a:t>9</a:t>
            </a:fld>
            <a:endParaRPr lang="en-GB"/>
          </a:p>
        </p:txBody>
      </p:sp>
    </p:spTree>
    <p:extLst>
      <p:ext uri="{BB962C8B-B14F-4D97-AF65-F5344CB8AC3E}">
        <p14:creationId xmlns:p14="http://schemas.microsoft.com/office/powerpoint/2010/main" val="194092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40181A-C84F-4E3A-B27C-FF14A5A5DE53}"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92310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0181A-C84F-4E3A-B27C-FF14A5A5DE53}"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163844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0181A-C84F-4E3A-B27C-FF14A5A5DE53}"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283124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0181A-C84F-4E3A-B27C-FF14A5A5DE53}"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364241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40181A-C84F-4E3A-B27C-FF14A5A5DE53}"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316969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40181A-C84F-4E3A-B27C-FF14A5A5DE53}"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376023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40181A-C84F-4E3A-B27C-FF14A5A5DE53}" type="datetimeFigureOut">
              <a:rPr lang="en-GB" smtClean="0"/>
              <a:t>09/12/2016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296967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40181A-C84F-4E3A-B27C-FF14A5A5DE53}" type="datetimeFigureOut">
              <a:rPr lang="en-GB" smtClean="0"/>
              <a:t>09/12/2016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365678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0181A-C84F-4E3A-B27C-FF14A5A5DE53}" type="datetimeFigureOut">
              <a:rPr lang="en-GB" smtClean="0"/>
              <a:t>09/12/2016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381418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40181A-C84F-4E3A-B27C-FF14A5A5DE53}"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155925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40181A-C84F-4E3A-B27C-FF14A5A5DE53}"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A83B5-B488-40FC-ABD7-9A5DC9500E46}" type="slidenum">
              <a:rPr lang="en-GB" smtClean="0"/>
              <a:t>‹#›</a:t>
            </a:fld>
            <a:endParaRPr lang="en-GB"/>
          </a:p>
        </p:txBody>
      </p:sp>
    </p:spTree>
    <p:extLst>
      <p:ext uri="{BB962C8B-B14F-4D97-AF65-F5344CB8AC3E}">
        <p14:creationId xmlns:p14="http://schemas.microsoft.com/office/powerpoint/2010/main" val="154286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181A-C84F-4E3A-B27C-FF14A5A5DE53}" type="datetimeFigureOut">
              <a:rPr lang="en-GB" smtClean="0"/>
              <a:t>09/12/2016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83B5-B488-40FC-ABD7-9A5DC9500E46}" type="slidenum">
              <a:rPr lang="en-GB" smtClean="0"/>
              <a:t>‹#›</a:t>
            </a:fld>
            <a:endParaRPr lang="en-GB"/>
          </a:p>
        </p:txBody>
      </p:sp>
    </p:spTree>
    <p:extLst>
      <p:ext uri="{BB962C8B-B14F-4D97-AF65-F5344CB8AC3E}">
        <p14:creationId xmlns:p14="http://schemas.microsoft.com/office/powerpoint/2010/main" val="413838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BEBA8EAE-BF5A-486C-A8C5-ECC9F3942E4B}">
                <a14:imgProps xmlns:a14="http://schemas.microsoft.com/office/drawing/2010/main">
                  <a14:imgLayer r:embed="rId4">
                    <a14:imgEffect>
                      <a14:artisticFilmGrain trans="15000" grainSize="63"/>
                    </a14:imgEffect>
                    <a14:imgEffect>
                      <a14:sharpenSoften amount="-14000"/>
                    </a14:imgEffect>
                    <a14:imgEffect>
                      <a14:brightnessContrast bright="-2000" contrast="3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spect="1"/>
          </p:cNvSpPr>
          <p:nvPr/>
        </p:nvSpPr>
        <p:spPr>
          <a:xfrm rot="20682169">
            <a:off x="2265681" y="182879"/>
            <a:ext cx="4267200" cy="2123658"/>
          </a:xfrm>
          <a:prstGeom prst="rect">
            <a:avLst/>
          </a:prstGeom>
          <a:noFill/>
          <a:effectLst>
            <a:outerShdw blurRad="50800" dist="50800" dir="5400000" sx="1000" sy="1000" algn="ctr" rotWithShape="0">
              <a:srgbClr val="000000">
                <a:alpha val="43137"/>
              </a:srgbClr>
            </a:outerShdw>
          </a:effectLst>
        </p:spPr>
        <p:txBody>
          <a:bodyPr wrap="square" spcCol="1188720" rtlCol="0">
            <a:noAutofit/>
          </a:bodyPr>
          <a:lstStyle/>
          <a:p>
            <a:r>
              <a:rPr lang="lv-LV" sz="6600" i="1" dirty="0"/>
              <a:t>Laiks dziesmai!</a:t>
            </a:r>
            <a:endParaRPr lang="en-GB" sz="6600" i="1" dirty="0"/>
          </a:p>
        </p:txBody>
      </p:sp>
      <p:sp>
        <p:nvSpPr>
          <p:cNvPr id="3" name="TextBox 2"/>
          <p:cNvSpPr txBox="1"/>
          <p:nvPr/>
        </p:nvSpPr>
        <p:spPr>
          <a:xfrm>
            <a:off x="3647090" y="6337738"/>
            <a:ext cx="2617076" cy="369332"/>
          </a:xfrm>
          <a:prstGeom prst="rect">
            <a:avLst/>
          </a:prstGeom>
          <a:noFill/>
        </p:spPr>
        <p:txBody>
          <a:bodyPr wrap="square" rtlCol="0">
            <a:spAutoFit/>
          </a:bodyPr>
          <a:lstStyle/>
          <a:p>
            <a:r>
              <a:rPr lang="lv-LV" dirty="0"/>
              <a:t>Neliels atkārtojums!</a:t>
            </a:r>
            <a:endParaRPr lang="en-GB" dirty="0"/>
          </a:p>
        </p:txBody>
      </p:sp>
    </p:spTree>
    <p:extLst>
      <p:ext uri="{BB962C8B-B14F-4D97-AF65-F5344CB8AC3E}">
        <p14:creationId xmlns:p14="http://schemas.microsoft.com/office/powerpoint/2010/main" val="330010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5104" y="0"/>
            <a:ext cx="9291145" cy="6986528"/>
          </a:xfrm>
          <a:prstGeom prst="rect">
            <a:avLst/>
          </a:prstGeom>
          <a:noFill/>
          <a:effectLst>
            <a:glow rad="228600">
              <a:srgbClr val="002060">
                <a:alpha val="40000"/>
              </a:srgbClr>
            </a:glow>
          </a:effectLst>
        </p:spPr>
        <p:txBody>
          <a:bodyPr wrap="square" rtlCol="0">
            <a:spAutoFit/>
            <a:scene3d>
              <a:camera prst="orthographicFront"/>
              <a:lightRig rig="threePt" dir="t"/>
            </a:scene3d>
            <a:sp3d contourW="12700">
              <a:contourClr>
                <a:schemeClr val="tx1">
                  <a:lumMod val="95000"/>
                  <a:lumOff val="5000"/>
                </a:schemeClr>
              </a:contourClr>
            </a:sp3d>
          </a:bodyPr>
          <a:lstStyle/>
          <a:p>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Pirmā dienā gaisma rodas,</a:t>
            </a:r>
          </a:p>
          <a:p>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Otrā dienā debesis</a:t>
            </a:r>
          </a:p>
          <a:p>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Trešā dienā zāle, koki</a:t>
            </a:r>
          </a:p>
          <a:p>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Ceturtā top spīdekļi</a:t>
            </a:r>
          </a:p>
          <a:p>
            <a:endParaRPr lang="lv-LV" sz="40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endParaRPr>
          </a:p>
          <a:p>
            <a:endParaRPr lang="lv-LV" sz="40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endParaRPr>
          </a:p>
          <a:p>
            <a:endParaRPr lang="lv-LV" sz="4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endParaRPr>
          </a:p>
          <a:p>
            <a:pPr algn="ctr"/>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Piektā zivis, putniņi</a:t>
            </a:r>
            <a:b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br>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Sestā zvēri, cilvēki</a:t>
            </a:r>
            <a:b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br>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Septītā Dievs dusēja</a:t>
            </a:r>
            <a:b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br>
            <a:r>
              <a:rPr lang="lv-LV"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rPr>
              <a:t>Svēto dienu svētīja</a:t>
            </a:r>
            <a:endParaRPr lang="en-GB" sz="3800" dirty="0">
              <a:gradFill flip="none" rotWithShape="1">
                <a:gsLst>
                  <a:gs pos="11000">
                    <a:schemeClr val="accent2">
                      <a:alpha val="67000"/>
                      <a:lumMod val="62000"/>
                      <a:lumOff val="38000"/>
                    </a:schemeClr>
                  </a:gs>
                  <a:gs pos="54000">
                    <a:schemeClr val="accent2">
                      <a:lumMod val="75000"/>
                    </a:schemeClr>
                  </a:gs>
                  <a:gs pos="100000">
                    <a:schemeClr val="accent2">
                      <a:lumMod val="60000"/>
                      <a:lumOff val="40000"/>
                    </a:schemeClr>
                  </a:gs>
                </a:gsLst>
                <a:lin ang="16200000" scaled="1"/>
                <a:tileRect/>
              </a:gradFill>
              <a:effectLst>
                <a:glow rad="228600">
                  <a:schemeClr val="accent1">
                    <a:lumMod val="60000"/>
                    <a:lumOff val="40000"/>
                    <a:alpha val="40000"/>
                  </a:schemeClr>
                </a:glow>
                <a:outerShdw blurRad="50800" dist="38100" algn="l" rotWithShape="0">
                  <a:prstClr val="black">
                    <a:alpha val="34000"/>
                  </a:prstClr>
                </a:outerShdw>
              </a:effectLst>
            </a:endParaRPr>
          </a:p>
        </p:txBody>
      </p:sp>
    </p:spTree>
    <p:extLst>
      <p:ext uri="{BB962C8B-B14F-4D97-AF65-F5344CB8AC3E}">
        <p14:creationId xmlns:p14="http://schemas.microsoft.com/office/powerpoint/2010/main" val="10535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659117" y="2532993"/>
            <a:ext cx="8187559" cy="1200329"/>
          </a:xfrm>
          <a:prstGeom prst="rect">
            <a:avLst/>
          </a:prstGeom>
          <a:noFill/>
        </p:spPr>
        <p:txBody>
          <a:bodyPr wrap="square" rtlCol="0">
            <a:spAutoFit/>
          </a:bodyPr>
          <a:lstStyle/>
          <a:p>
            <a:r>
              <a:rPr lang="lv-LV" sz="7200" dirty="0"/>
              <a:t>Jēzus apglabāšana!</a:t>
            </a:r>
            <a:endParaRPr lang="en-GB" sz="7200" dirty="0"/>
          </a:p>
        </p:txBody>
      </p:sp>
    </p:spTree>
    <p:extLst>
      <p:ext uri="{BB962C8B-B14F-4D97-AF65-F5344CB8AC3E}">
        <p14:creationId xmlns:p14="http://schemas.microsoft.com/office/powerpoint/2010/main" val="153100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472966" y="0"/>
            <a:ext cx="11845158" cy="6247864"/>
          </a:xfrm>
          <a:prstGeom prst="rect">
            <a:avLst/>
          </a:prstGeom>
          <a:noFill/>
        </p:spPr>
        <p:txBody>
          <a:bodyPr wrap="square" rtlCol="0">
            <a:spAutoFit/>
          </a:bodyPr>
          <a:lstStyle/>
          <a:p>
            <a:r>
              <a:rPr lang="lv-LV" sz="2800" dirty="0"/>
              <a:t>Jēzus tika krustā sists. </a:t>
            </a:r>
          </a:p>
          <a:p>
            <a:endParaRPr lang="lv-LV" sz="2800" dirty="0"/>
          </a:p>
          <a:p>
            <a:r>
              <a:rPr lang="lv-LV" sz="3600" dirty="0"/>
              <a:t>Kad Jēzus nomira pie krusta</a:t>
            </a:r>
            <a:r>
              <a:rPr lang="lv-LV" sz="2800" dirty="0"/>
              <a:t>, kāds bagāts vīrs vārdā Jāzeps no </a:t>
            </a:r>
            <a:r>
              <a:rPr lang="lv-LV" sz="2800" dirty="0" err="1"/>
              <a:t>Arimatijas</a:t>
            </a:r>
            <a:r>
              <a:rPr lang="lv-LV" sz="2800" dirty="0"/>
              <a:t> </a:t>
            </a:r>
            <a:r>
              <a:rPr lang="lv-LV" sz="3600" dirty="0"/>
              <a:t>atpirka Jēzus miesu </a:t>
            </a:r>
            <a:r>
              <a:rPr lang="lv-LV" sz="2800" dirty="0"/>
              <a:t>no romiešiem, </a:t>
            </a:r>
            <a:r>
              <a:rPr lang="lv-LV" sz="3600" dirty="0"/>
              <a:t>lai varētu Jēzu apglabāt</a:t>
            </a:r>
            <a:r>
              <a:rPr lang="lv-LV" sz="2800" dirty="0"/>
              <a:t>. </a:t>
            </a:r>
          </a:p>
          <a:p>
            <a:endParaRPr lang="lv-LV" sz="2800" dirty="0"/>
          </a:p>
          <a:p>
            <a:r>
              <a:rPr lang="lv-LV" sz="2800" dirty="0"/>
              <a:t>Šis bagātais vīrs apglabāja Jēzu sev piederošā kapa vietā kādā klintī. </a:t>
            </a:r>
            <a:r>
              <a:rPr lang="lv-LV" sz="3600" dirty="0"/>
              <a:t>Jēzu ievīstīja apbedīšanas audeklā</a:t>
            </a:r>
            <a:r>
              <a:rPr lang="lv-LV" sz="2800" dirty="0"/>
              <a:t> un apsvaidīja ar smaržvielām pēc jūdu tradīcijām. </a:t>
            </a:r>
          </a:p>
          <a:p>
            <a:endParaRPr lang="lv-LV" sz="3600" dirty="0"/>
          </a:p>
          <a:p>
            <a:r>
              <a:rPr lang="lv-LV" sz="3600" dirty="0"/>
              <a:t>Kad tad viss bija izdarīts </a:t>
            </a:r>
            <a:r>
              <a:rPr lang="lv-LV" sz="3600" dirty="0" smtClean="0"/>
              <a:t>priekšā, </a:t>
            </a:r>
            <a:r>
              <a:rPr lang="lv-LV" sz="3600" dirty="0"/>
              <a:t>kapa vietai tika pievelts liels akmens. Romieši lika apsargāt kapa vietu 3 dienas bez pārtraukuma.</a:t>
            </a:r>
            <a:endParaRPr lang="en-GB" sz="3600" dirty="0"/>
          </a:p>
        </p:txBody>
      </p:sp>
    </p:spTree>
    <p:extLst>
      <p:ext uri="{BB962C8B-B14F-4D97-AF65-F5344CB8AC3E}">
        <p14:creationId xmlns:p14="http://schemas.microsoft.com/office/powerpoint/2010/main" val="356854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a:spLocks/>
          </p:cNvSpPr>
          <p:nvPr/>
        </p:nvSpPr>
        <p:spPr>
          <a:xfrm>
            <a:off x="7213600" y="1056640"/>
            <a:ext cx="4551680" cy="2308324"/>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4800" dirty="0">
                <a:effectLst>
                  <a:glow rad="228600">
                    <a:schemeClr val="accent3">
                      <a:satMod val="175000"/>
                      <a:alpha val="40000"/>
                    </a:schemeClr>
                  </a:glow>
                  <a:outerShdw blurRad="50800" dist="38100" algn="l" rotWithShape="0">
                    <a:prstClr val="black">
                      <a:alpha val="40000"/>
                    </a:prstClr>
                  </a:outerShdw>
                </a:effectLst>
              </a:rPr>
              <a:t>Mēģini attēlot Jēzus kapa vietu uz papīra!</a:t>
            </a:r>
            <a:endParaRPr lang="en-GB" sz="4800" dirty="0">
              <a:effectLst>
                <a:glow rad="228600">
                  <a:schemeClr val="accent3">
                    <a:satMod val="175000"/>
                    <a:alpha val="40000"/>
                  </a:schemeClr>
                </a:glow>
                <a:outerShdw blurRad="50800" dist="38100" algn="l" rotWithShape="0">
                  <a:prstClr val="black">
                    <a:alpha val="40000"/>
                  </a:prstClr>
                </a:outerShdw>
              </a:effectLst>
            </a:endParaRPr>
          </a:p>
        </p:txBody>
      </p:sp>
    </p:spTree>
    <p:extLst>
      <p:ext uri="{BB962C8B-B14F-4D97-AF65-F5344CB8AC3E}">
        <p14:creationId xmlns:p14="http://schemas.microsoft.com/office/powerpoint/2010/main" val="426677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920240" y="2418080"/>
            <a:ext cx="11287760" cy="1200329"/>
          </a:xfrm>
          <a:prstGeom prst="rect">
            <a:avLst/>
          </a:prstGeom>
          <a:noFill/>
        </p:spPr>
        <p:txBody>
          <a:bodyPr wrap="square" rtlCol="0">
            <a:spAutoFit/>
          </a:bodyPr>
          <a:lstStyle/>
          <a:p>
            <a:r>
              <a:rPr lang="lv-LV" sz="7200" dirty="0"/>
              <a:t>Jēzus augšāmcelšanās!</a:t>
            </a:r>
            <a:endParaRPr lang="en-GB" sz="7200" dirty="0"/>
          </a:p>
        </p:txBody>
      </p:sp>
    </p:spTree>
    <p:extLst>
      <p:ext uri="{BB962C8B-B14F-4D97-AF65-F5344CB8AC3E}">
        <p14:creationId xmlns:p14="http://schemas.microsoft.com/office/powerpoint/2010/main" val="25783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069431" y="529390"/>
            <a:ext cx="8482263" cy="5909310"/>
          </a:xfrm>
          <a:prstGeom prst="rect">
            <a:avLst/>
          </a:prstGeom>
          <a:noFill/>
        </p:spPr>
        <p:txBody>
          <a:bodyPr wrap="square" rtlCol="0">
            <a:spAutoFit/>
          </a:bodyPr>
          <a:lstStyle/>
          <a:p>
            <a:r>
              <a:rPr lang="lv-LV" sz="2700" b="1" dirty="0"/>
              <a:t>Piektdien Jēzus tika krustā sists. Pēc sestdienas nakts rītausmā notika liela zemestrīce, jo tā Kunga eņģelis, nolaidies no debesīm, novēla akmeni no alas ieejas, un Jēzus Kristus cēlās augšā no mirušiem!</a:t>
            </a:r>
          </a:p>
          <a:p>
            <a:r>
              <a:rPr lang="lv-LV" sz="2700" b="1" dirty="0"/>
              <a:t>Eņģeļa izskats bija zibenim līdzīgs, un drēbes tam bija baltas kā sniegs. Sargi, to ieraudzījuši, izbailēs krita gar zemi. Nākuši pie </a:t>
            </a:r>
            <a:r>
              <a:rPr lang="lv-LV" sz="2700" b="1" dirty="0" err="1"/>
              <a:t>atjēgas</a:t>
            </a:r>
            <a:r>
              <a:rPr lang="lv-LV" sz="2700" b="1" dirty="0"/>
              <a:t>, viņi metās bēgt uz pilsētu, lai par notikušo paziņotu augstajiem priesteriem. Tie, savukārt, steidzīgi apspriedušies ar ļaužu vecajiem, bagātīgi izdalīja sargkareivjiem naudu, teikdami: ’’Sakiet, ka viņa mācekļi naktī atnāca un, mums guļot, viņu nozaga. Bet, ja tas zemes pārvaldniekam taptu zināms, mēs to nomierināsim un gādāsim, lai jums nekas nenotiek.’’ Sargi, saņēmuši naudu, aizgāja un darīja, kā bija mācīti.</a:t>
            </a:r>
            <a:endParaRPr lang="en-GB" sz="2700" b="1" dirty="0"/>
          </a:p>
        </p:txBody>
      </p:sp>
    </p:spTree>
    <p:extLst>
      <p:ext uri="{BB962C8B-B14F-4D97-AF65-F5344CB8AC3E}">
        <p14:creationId xmlns:p14="http://schemas.microsoft.com/office/powerpoint/2010/main" val="26626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069432" y="818147"/>
            <a:ext cx="8373979" cy="4662815"/>
          </a:xfrm>
          <a:prstGeom prst="rect">
            <a:avLst/>
          </a:prstGeom>
          <a:noFill/>
        </p:spPr>
        <p:txBody>
          <a:bodyPr wrap="square" rtlCol="0">
            <a:spAutoFit/>
          </a:bodyPr>
          <a:lstStyle/>
          <a:p>
            <a:r>
              <a:rPr lang="lv-LV" sz="2700" b="1" dirty="0"/>
              <a:t>Rīta agrumā Marija, </a:t>
            </a:r>
            <a:r>
              <a:rPr lang="lv-LV" sz="2700" b="1" dirty="0" err="1"/>
              <a:t>Zalome</a:t>
            </a:r>
            <a:r>
              <a:rPr lang="lv-LV" sz="2700" b="1" dirty="0"/>
              <a:t> un Marija Magdalēna devās uz Jēzus kapa vietu, lai svaidītu ar aromātiskām zālēm viņa miesas. Ejot uz turieni, viņas uztraucās, kurš novels akmeni, bet, nonākušas pie alas, viņas redzēja, ka smagais akmens jau novelts. Un alā viņas ieraudzīja eņģeli baltās drēbēs.  Sievietes izbijās, taču eņģelis mierināja: ‘’Nebīstieties! Jūs meklējat Jēzu Kristu, kas bija krustā sists; viņa šeit nav, viņš ir augšāmcēlies.’’</a:t>
            </a:r>
          </a:p>
          <a:p>
            <a:r>
              <a:rPr lang="lv-LV" sz="2700" b="1" dirty="0"/>
              <a:t>Sievietes steigšus atstāja alu, bailēs un priekā skriedamas uz pilsētu, paziņot mācekļiem par Kristus augšāmcelšanos.</a:t>
            </a:r>
            <a:endParaRPr lang="en-GB" sz="2700" b="1" dirty="0"/>
          </a:p>
        </p:txBody>
      </p:sp>
    </p:spTree>
    <p:extLst>
      <p:ext uri="{BB962C8B-B14F-4D97-AF65-F5344CB8AC3E}">
        <p14:creationId xmlns:p14="http://schemas.microsoft.com/office/powerpoint/2010/main" val="193247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3" name="Heart 2"/>
          <p:cNvSpPr/>
          <p:nvPr/>
        </p:nvSpPr>
        <p:spPr>
          <a:xfrm>
            <a:off x="577516" y="3380874"/>
            <a:ext cx="1612231" cy="1395663"/>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Rectangle 3"/>
          <p:cNvSpPr/>
          <p:nvPr/>
        </p:nvSpPr>
        <p:spPr>
          <a:xfrm>
            <a:off x="4944979" y="770021"/>
            <a:ext cx="757989" cy="5474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p:cNvSpPr/>
          <p:nvPr/>
        </p:nvSpPr>
        <p:spPr>
          <a:xfrm>
            <a:off x="3651583" y="1985211"/>
            <a:ext cx="3344779" cy="7339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p:cNvSpPr txBox="1"/>
          <p:nvPr/>
        </p:nvSpPr>
        <p:spPr>
          <a:xfrm>
            <a:off x="7158789" y="469232"/>
            <a:ext cx="5033211" cy="5632311"/>
          </a:xfrm>
          <a:prstGeom prst="rect">
            <a:avLst/>
          </a:prstGeom>
          <a:noFill/>
          <a:effectLst>
            <a:outerShdw blurRad="50800" dist="38100" algn="l" rotWithShape="0">
              <a:prstClr val="black">
                <a:alpha val="40000"/>
              </a:prstClr>
            </a:outerShdw>
          </a:effectLst>
          <a:scene3d>
            <a:camera prst="isometricOffAxis2Left"/>
            <a:lightRig rig="threePt" dir="t"/>
          </a:scene3d>
        </p:spPr>
        <p:txBody>
          <a:bodyPr wrap="square" rtlCol="0">
            <a:spAutoFit/>
          </a:bodyPr>
          <a:lstStyle/>
          <a:p>
            <a:r>
              <a:rPr lang="lv-LV" sz="3600" dirty="0">
                <a:effectLst>
                  <a:outerShdw blurRad="50800" dist="38100" dir="2700000" algn="tl" rotWithShape="0">
                    <a:prstClr val="black">
                      <a:alpha val="40000"/>
                    </a:prstClr>
                  </a:outerShdw>
                </a:effectLst>
              </a:rPr>
              <a:t>Izveido krustu un sirsniņas, uz katru sirsniņu izdaiļo un uzraksti kādēļ Jēzus izvēlējās mirt mūsu grēku dēļ, kā arī kā tu vari patiekties Jēzum </a:t>
            </a:r>
            <a:r>
              <a:rPr lang="lv-LV" sz="3600">
                <a:effectLst>
                  <a:outerShdw blurRad="50800" dist="38100" dir="2700000" algn="tl" rotWithShape="0">
                    <a:prstClr val="black">
                      <a:alpha val="40000"/>
                    </a:prstClr>
                  </a:outerShdw>
                </a:effectLst>
              </a:rPr>
              <a:t>par </a:t>
            </a:r>
            <a:r>
              <a:rPr lang="lv-LV" sz="3600" smtClean="0">
                <a:effectLst>
                  <a:outerShdw blurRad="50800" dist="38100" dir="2700000" algn="tl" rotWithShape="0">
                    <a:prstClr val="black">
                      <a:alpha val="40000"/>
                    </a:prstClr>
                  </a:outerShdw>
                </a:effectLst>
              </a:rPr>
              <a:t>to (</a:t>
            </a:r>
            <a:r>
              <a:rPr lang="lv-LV" sz="3600" dirty="0">
                <a:effectLst>
                  <a:outerShdw blurRad="50800" dist="38100" dir="2700000" algn="tl" rotWithShape="0">
                    <a:prstClr val="black">
                      <a:alpha val="40000"/>
                    </a:prstClr>
                  </a:outerShdw>
                </a:effectLst>
              </a:rPr>
              <a:t>piemēram, kā tu vari izrādīt savu mīlestību Jēzum) un pielīmē klāt krustam.</a:t>
            </a:r>
            <a:endParaRPr lang="en-GB" sz="3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70046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441</Words>
  <Application>Microsoft Office PowerPoint</Application>
  <PresentationFormat>Widescreen</PresentationFormat>
  <Paragraphs>33</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Anda Kasarenoka</cp:lastModifiedBy>
  <cp:revision>13</cp:revision>
  <dcterms:created xsi:type="dcterms:W3CDTF">2016-12-05T17:09:24Z</dcterms:created>
  <dcterms:modified xsi:type="dcterms:W3CDTF">2016-12-09T09:14:29Z</dcterms:modified>
</cp:coreProperties>
</file>